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5" r:id="rId6"/>
    <p:sldId id="260" r:id="rId7"/>
    <p:sldId id="261" r:id="rId8"/>
    <p:sldId id="262" r:id="rId9"/>
    <p:sldId id="263" r:id="rId10"/>
    <p:sldId id="267" r:id="rId11"/>
    <p:sldId id="266" r:id="rId12"/>
    <p:sldId id="264" r:id="rId13"/>
  </p:sldIdLst>
  <p:sldSz cx="18288000" cy="10287000"/>
  <p:notesSz cx="6858000" cy="9144000"/>
  <p:embeddedFontLst>
    <p:embeddedFont>
      <p:font typeface="Computer Says No" panose="020B0604020202020204" charset="0"/>
      <p:regular r:id="rId14"/>
    </p:embeddedFont>
    <p:embeddedFont>
      <p:font typeface="Poppins" panose="00000500000000000000" pitchFamily="2" charset="0"/>
      <p:regular r:id="rId15"/>
      <p:bold r:id="rId16"/>
      <p:italic r:id="rId17"/>
      <p:boldItalic r:id="rId18"/>
    </p:embeddedFont>
    <p:embeddedFont>
      <p:font typeface="Poppins Bold" panose="00000800000000000000" charset="0"/>
      <p:regular r:id="rId19"/>
      <p:bold r:id="rId20"/>
    </p:embeddedFont>
    <p:embeddedFont>
      <p:font typeface="Poppins Light" panose="00000400000000000000" pitchFamily="2"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1" d="100"/>
          <a:sy n="101" d="100"/>
        </p:scale>
        <p:origin x="2886"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CA"/>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CA"/>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CA"/>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CA"/>
          </a:p>
        </p:txBody>
      </p:sp>
      <p:sp>
        <p:nvSpPr>
          <p:cNvPr id="6" name="TextBox 6"/>
          <p:cNvSpPr txBox="1"/>
          <p:nvPr/>
        </p:nvSpPr>
        <p:spPr>
          <a:xfrm>
            <a:off x="2850925" y="6497858"/>
            <a:ext cx="6926813" cy="485916"/>
          </a:xfrm>
          <a:prstGeom prst="rect">
            <a:avLst/>
          </a:prstGeom>
        </p:spPr>
        <p:txBody>
          <a:bodyPr lIns="0" tIns="0" rIns="0" bIns="0" rtlCol="0" anchor="t">
            <a:spAutoFit/>
          </a:bodyPr>
          <a:lstStyle/>
          <a:p>
            <a:pPr algn="ctr">
              <a:lnSpc>
                <a:spcPts val="3799"/>
              </a:lnSpc>
            </a:pPr>
            <a:r>
              <a:rPr lang="en-US" sz="2714">
                <a:solidFill>
                  <a:srgbClr val="6866E1"/>
                </a:solidFill>
                <a:latin typeface="Poppins Light"/>
              </a:rPr>
              <a:t>By ALVIN, VANSH AND AKASHDEEP</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CA"/>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CA"/>
          </a:p>
        </p:txBody>
      </p:sp>
      <p:sp>
        <p:nvSpPr>
          <p:cNvPr id="9" name="TextBox 9"/>
          <p:cNvSpPr txBox="1"/>
          <p:nvPr/>
        </p:nvSpPr>
        <p:spPr>
          <a:xfrm>
            <a:off x="2850925" y="4258310"/>
            <a:ext cx="8127324" cy="2520605"/>
          </a:xfrm>
          <a:prstGeom prst="rect">
            <a:avLst/>
          </a:prstGeom>
        </p:spPr>
        <p:txBody>
          <a:bodyPr lIns="0" tIns="0" rIns="0" bIns="0" rtlCol="0" anchor="t">
            <a:spAutoFit/>
          </a:bodyPr>
          <a:lstStyle/>
          <a:p>
            <a:pPr algn="ctr">
              <a:lnSpc>
                <a:spcPts val="17048"/>
              </a:lnSpc>
            </a:pPr>
            <a:r>
              <a:rPr lang="en-US" sz="23677">
                <a:solidFill>
                  <a:srgbClr val="6866E1"/>
                </a:solidFill>
                <a:latin typeface="Computer Says No"/>
              </a:rPr>
              <a:t>PROJECT</a:t>
            </a:r>
          </a:p>
        </p:txBody>
      </p:sp>
      <p:sp>
        <p:nvSpPr>
          <p:cNvPr id="10" name="TextBox 10"/>
          <p:cNvSpPr txBox="1"/>
          <p:nvPr/>
        </p:nvSpPr>
        <p:spPr>
          <a:xfrm>
            <a:off x="2427808" y="3372520"/>
            <a:ext cx="7103952" cy="771668"/>
          </a:xfrm>
          <a:prstGeom prst="rect">
            <a:avLst/>
          </a:prstGeom>
        </p:spPr>
        <p:txBody>
          <a:bodyPr lIns="0" tIns="0" rIns="0" bIns="0" rtlCol="0" anchor="t">
            <a:spAutoFit/>
          </a:bodyPr>
          <a:lstStyle/>
          <a:p>
            <a:pPr algn="ctr">
              <a:lnSpc>
                <a:spcPts val="5147"/>
              </a:lnSpc>
            </a:pPr>
            <a:r>
              <a:rPr lang="en-US" sz="7148">
                <a:solidFill>
                  <a:srgbClr val="6866E1"/>
                </a:solidFill>
                <a:latin typeface="Computer Says No"/>
              </a:rPr>
              <a:t>MACHINE LEARNING </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en-C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2FE5"/>
        </a:solidFill>
        <a:effectLst/>
      </p:bgPr>
    </p:bg>
    <p:spTree>
      <p:nvGrpSpPr>
        <p:cNvPr id="1" name=""/>
        <p:cNvGrpSpPr/>
        <p:nvPr/>
      </p:nvGrpSpPr>
      <p:grpSpPr>
        <a:xfrm>
          <a:off x="0" y="0"/>
          <a:ext cx="0" cy="0"/>
          <a:chOff x="0" y="0"/>
          <a:chExt cx="0" cy="0"/>
        </a:xfrm>
      </p:grpSpPr>
      <p:sp>
        <p:nvSpPr>
          <p:cNvPr id="2" name="TextBox 2"/>
          <p:cNvSpPr txBox="1"/>
          <p:nvPr/>
        </p:nvSpPr>
        <p:spPr>
          <a:xfrm>
            <a:off x="1028700" y="924927"/>
            <a:ext cx="8652476" cy="872034"/>
          </a:xfrm>
          <a:prstGeom prst="rect">
            <a:avLst/>
          </a:prstGeom>
        </p:spPr>
        <p:txBody>
          <a:bodyPr lIns="0" tIns="0" rIns="0" bIns="0" rtlCol="0" anchor="t">
            <a:spAutoFit/>
          </a:bodyPr>
          <a:lstStyle/>
          <a:p>
            <a:pPr marL="0" lvl="0" indent="0">
              <a:lnSpc>
                <a:spcPts val="6847"/>
              </a:lnSpc>
              <a:spcBef>
                <a:spcPct val="0"/>
              </a:spcBef>
            </a:pPr>
            <a:r>
              <a:rPr lang="en-US" sz="9510" dirty="0">
                <a:solidFill>
                  <a:srgbClr val="FFFFFF"/>
                </a:solidFill>
                <a:latin typeface="Computer Says No"/>
              </a:rPr>
              <a:t>Deployment </a:t>
            </a:r>
          </a:p>
        </p:txBody>
      </p:sp>
      <p:sp>
        <p:nvSpPr>
          <p:cNvPr id="4" name="Freeform 4"/>
          <p:cNvSpPr/>
          <p:nvPr/>
        </p:nvSpPr>
        <p:spPr>
          <a:xfrm rot="-325355">
            <a:off x="3043872" y="-6287378"/>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CA"/>
          </a:p>
        </p:txBody>
      </p:sp>
      <p:sp>
        <p:nvSpPr>
          <p:cNvPr id="5" name="Freeform 5"/>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en-CA"/>
          </a:p>
        </p:txBody>
      </p:sp>
      <p:sp>
        <p:nvSpPr>
          <p:cNvPr id="6" name="AutoShape 6"/>
          <p:cNvSpPr/>
          <p:nvPr/>
        </p:nvSpPr>
        <p:spPr>
          <a:xfrm>
            <a:off x="914400" y="1943100"/>
            <a:ext cx="6766366" cy="0"/>
          </a:xfrm>
          <a:prstGeom prst="line">
            <a:avLst/>
          </a:prstGeom>
          <a:ln w="38100" cap="flat">
            <a:solidFill>
              <a:srgbClr val="FFFFFF"/>
            </a:solidFill>
            <a:prstDash val="solid"/>
            <a:headEnd type="none" w="sm" len="sm"/>
            <a:tailEnd type="none" w="sm" len="sm"/>
          </a:ln>
        </p:spPr>
        <p:txBody>
          <a:bodyPr/>
          <a:lstStyle/>
          <a:p>
            <a:endParaRPr lang="en-CA" dirty="0"/>
          </a:p>
        </p:txBody>
      </p:sp>
      <p:sp>
        <p:nvSpPr>
          <p:cNvPr id="7" name="TextBox 7"/>
          <p:cNvSpPr txBox="1"/>
          <p:nvPr/>
        </p:nvSpPr>
        <p:spPr>
          <a:xfrm>
            <a:off x="1028700" y="3336274"/>
            <a:ext cx="8223524" cy="592454"/>
          </a:xfrm>
          <a:prstGeom prst="rect">
            <a:avLst/>
          </a:prstGeom>
        </p:spPr>
        <p:txBody>
          <a:bodyPr lIns="0" tIns="0" rIns="0" bIns="0" rtlCol="0" anchor="t">
            <a:spAutoFit/>
          </a:bodyPr>
          <a:lstStyle/>
          <a:p>
            <a:pPr marL="323851" lvl="1">
              <a:lnSpc>
                <a:spcPts val="4860"/>
              </a:lnSpc>
            </a:pPr>
            <a:r>
              <a:rPr lang="en-US" sz="3000" dirty="0">
                <a:solidFill>
                  <a:srgbClr val="FFFFFF"/>
                </a:solidFill>
                <a:latin typeface="Poppins Light"/>
              </a:rPr>
              <a:t> </a:t>
            </a:r>
          </a:p>
        </p:txBody>
      </p:sp>
      <p:pic>
        <p:nvPicPr>
          <p:cNvPr id="3" name="Screen Recording 2">
            <a:hlinkClick r:id="" action="ppaction://media"/>
            <a:extLst>
              <a:ext uri="{FF2B5EF4-FFF2-40B4-BE49-F238E27FC236}">
                <a16:creationId xmlns:a16="http://schemas.microsoft.com/office/drawing/2014/main" id="{D1D5F95A-63E7-0311-9375-C333475BD94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0184" y="2396735"/>
            <a:ext cx="14630400" cy="6126163"/>
          </a:xfrm>
          <a:prstGeom prst="rect">
            <a:avLst/>
          </a:prstGeom>
        </p:spPr>
      </p:pic>
    </p:spTree>
    <p:extLst>
      <p:ext uri="{BB962C8B-B14F-4D97-AF65-F5344CB8AC3E}">
        <p14:creationId xmlns:p14="http://schemas.microsoft.com/office/powerpoint/2010/main" val="4006572663"/>
      </p:ext>
    </p:extLst>
  </p:cSld>
  <p:clrMapOvr>
    <a:masterClrMapping/>
  </p:clrMapOvr>
  <p:transition spd="slow" advTm="48481">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4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A2FE5"/>
        </a:solidFill>
        <a:effectLst/>
      </p:bgPr>
    </p:bg>
    <p:spTree>
      <p:nvGrpSpPr>
        <p:cNvPr id="1" name=""/>
        <p:cNvGrpSpPr/>
        <p:nvPr/>
      </p:nvGrpSpPr>
      <p:grpSpPr>
        <a:xfrm>
          <a:off x="0" y="0"/>
          <a:ext cx="0" cy="0"/>
          <a:chOff x="0" y="0"/>
          <a:chExt cx="0" cy="0"/>
        </a:xfrm>
      </p:grpSpPr>
      <p:sp>
        <p:nvSpPr>
          <p:cNvPr id="2" name="TextBox 2"/>
          <p:cNvSpPr txBox="1"/>
          <p:nvPr/>
        </p:nvSpPr>
        <p:spPr>
          <a:xfrm>
            <a:off x="1028700" y="924927"/>
            <a:ext cx="8652476" cy="872034"/>
          </a:xfrm>
          <a:prstGeom prst="rect">
            <a:avLst/>
          </a:prstGeom>
        </p:spPr>
        <p:txBody>
          <a:bodyPr lIns="0" tIns="0" rIns="0" bIns="0" rtlCol="0" anchor="t">
            <a:spAutoFit/>
          </a:bodyPr>
          <a:lstStyle/>
          <a:p>
            <a:pPr marL="0" lvl="0" indent="0">
              <a:lnSpc>
                <a:spcPts val="6847"/>
              </a:lnSpc>
              <a:spcBef>
                <a:spcPct val="0"/>
              </a:spcBef>
            </a:pPr>
            <a:r>
              <a:rPr lang="en-US" sz="9510" dirty="0">
                <a:solidFill>
                  <a:srgbClr val="FFFFFF"/>
                </a:solidFill>
                <a:latin typeface="Computer Says No"/>
              </a:rPr>
              <a:t>Timeline</a:t>
            </a:r>
          </a:p>
        </p:txBody>
      </p:sp>
      <p:sp>
        <p:nvSpPr>
          <p:cNvPr id="3" name="Freeform 3"/>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txBody>
          <a:bodyPr/>
          <a:lstStyle/>
          <a:p>
            <a:endParaRPr lang="en-CA"/>
          </a:p>
        </p:txBody>
      </p:sp>
      <p:sp>
        <p:nvSpPr>
          <p:cNvPr id="4" name="Freeform 4"/>
          <p:cNvSpPr/>
          <p:nvPr/>
        </p:nvSpPr>
        <p:spPr>
          <a:xfrm rot="-325355">
            <a:off x="3043872" y="-6287378"/>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CA"/>
          </a:p>
        </p:txBody>
      </p:sp>
      <p:sp>
        <p:nvSpPr>
          <p:cNvPr id="5" name="Freeform 5"/>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CA"/>
          </a:p>
        </p:txBody>
      </p:sp>
      <p:sp>
        <p:nvSpPr>
          <p:cNvPr id="6" name="AutoShape 6"/>
          <p:cNvSpPr/>
          <p:nvPr/>
        </p:nvSpPr>
        <p:spPr>
          <a:xfrm>
            <a:off x="914400" y="1943100"/>
            <a:ext cx="6766366" cy="0"/>
          </a:xfrm>
          <a:prstGeom prst="line">
            <a:avLst/>
          </a:prstGeom>
          <a:ln w="38100" cap="flat">
            <a:solidFill>
              <a:srgbClr val="FFFFFF"/>
            </a:solidFill>
            <a:prstDash val="solid"/>
            <a:headEnd type="none" w="sm" len="sm"/>
            <a:tailEnd type="none" w="sm" len="sm"/>
          </a:ln>
        </p:spPr>
        <p:txBody>
          <a:bodyPr/>
          <a:lstStyle/>
          <a:p>
            <a:endParaRPr lang="en-CA" dirty="0"/>
          </a:p>
        </p:txBody>
      </p:sp>
      <p:sp>
        <p:nvSpPr>
          <p:cNvPr id="7" name="TextBox 7"/>
          <p:cNvSpPr txBox="1"/>
          <p:nvPr/>
        </p:nvSpPr>
        <p:spPr>
          <a:xfrm>
            <a:off x="1028700" y="3336274"/>
            <a:ext cx="8223524" cy="592454"/>
          </a:xfrm>
          <a:prstGeom prst="rect">
            <a:avLst/>
          </a:prstGeom>
        </p:spPr>
        <p:txBody>
          <a:bodyPr lIns="0" tIns="0" rIns="0" bIns="0" rtlCol="0" anchor="t">
            <a:spAutoFit/>
          </a:bodyPr>
          <a:lstStyle/>
          <a:p>
            <a:pPr marL="323851" lvl="1">
              <a:lnSpc>
                <a:spcPts val="4860"/>
              </a:lnSpc>
            </a:pPr>
            <a:r>
              <a:rPr lang="en-US" sz="3000" dirty="0">
                <a:solidFill>
                  <a:srgbClr val="FFFFFF"/>
                </a:solidFill>
                <a:latin typeface="Poppins Light"/>
              </a:rPr>
              <a:t> </a:t>
            </a:r>
          </a:p>
        </p:txBody>
      </p:sp>
      <p:sp>
        <p:nvSpPr>
          <p:cNvPr id="8" name="TextBox 8"/>
          <p:cNvSpPr txBox="1"/>
          <p:nvPr/>
        </p:nvSpPr>
        <p:spPr>
          <a:xfrm>
            <a:off x="1088768" y="2420623"/>
            <a:ext cx="8165914" cy="3016210"/>
          </a:xfrm>
          <a:prstGeom prst="rect">
            <a:avLst/>
          </a:prstGeom>
        </p:spPr>
        <p:txBody>
          <a:bodyPr lIns="0" tIns="0" rIns="0" bIns="0" rtlCol="0" anchor="t">
            <a:spAutoFit/>
          </a:bodyPr>
          <a:lstStyle/>
          <a:p>
            <a:r>
              <a:rPr lang="en-US" sz="2800" dirty="0">
                <a:solidFill>
                  <a:srgbClr val="FFFFFF"/>
                </a:solidFill>
                <a:latin typeface="Poppins" panose="00000500000000000000" pitchFamily="2" charset="0"/>
                <a:cs typeface="Poppins" panose="00000500000000000000" pitchFamily="2" charset="0"/>
              </a:rPr>
              <a:t>Preparation Phase</a:t>
            </a:r>
          </a:p>
          <a:p>
            <a:endParaRPr lang="en-US" sz="2800" dirty="0">
              <a:solidFill>
                <a:srgbClr val="FFFFFF"/>
              </a:solidFill>
              <a:latin typeface="Poppins" panose="00000500000000000000" pitchFamily="2" charset="0"/>
              <a:cs typeface="Poppins" panose="00000500000000000000" pitchFamily="2" charset="0"/>
            </a:endParaRPr>
          </a:p>
          <a:p>
            <a:r>
              <a:rPr lang="en-US" sz="2800" dirty="0">
                <a:solidFill>
                  <a:srgbClr val="FFFFFF"/>
                </a:solidFill>
                <a:latin typeface="Poppins" panose="00000500000000000000" pitchFamily="2" charset="0"/>
                <a:cs typeface="Poppins" panose="00000500000000000000" pitchFamily="2" charset="0"/>
              </a:rPr>
              <a:t>EDA</a:t>
            </a:r>
          </a:p>
          <a:p>
            <a:endParaRPr lang="en-US" sz="2800" dirty="0">
              <a:solidFill>
                <a:srgbClr val="FFFFFF"/>
              </a:solidFill>
              <a:latin typeface="Poppins" panose="00000500000000000000" pitchFamily="2" charset="0"/>
              <a:cs typeface="Poppins" panose="00000500000000000000" pitchFamily="2" charset="0"/>
            </a:endParaRPr>
          </a:p>
          <a:p>
            <a:r>
              <a:rPr lang="en-US" sz="2800" dirty="0">
                <a:solidFill>
                  <a:srgbClr val="FFFFFF"/>
                </a:solidFill>
                <a:latin typeface="Poppins" panose="00000500000000000000" pitchFamily="2" charset="0"/>
                <a:cs typeface="Poppins" panose="00000500000000000000" pitchFamily="2" charset="0"/>
              </a:rPr>
              <a:t>Feature Engineering</a:t>
            </a:r>
          </a:p>
          <a:p>
            <a:endParaRPr lang="en-US" sz="2800" dirty="0">
              <a:solidFill>
                <a:srgbClr val="FFFFFF"/>
              </a:solidFill>
              <a:latin typeface="Poppins" panose="00000500000000000000" pitchFamily="2" charset="0"/>
              <a:cs typeface="Poppins" panose="00000500000000000000" pitchFamily="2" charset="0"/>
            </a:endParaRPr>
          </a:p>
          <a:p>
            <a:r>
              <a:rPr lang="en-US" sz="2800" dirty="0">
                <a:solidFill>
                  <a:srgbClr val="FFFFFF"/>
                </a:solidFill>
                <a:latin typeface="Poppins" panose="00000500000000000000" pitchFamily="2" charset="0"/>
                <a:cs typeface="Poppins" panose="00000500000000000000" pitchFamily="2" charset="0"/>
              </a:rPr>
              <a:t>Model Deployment</a:t>
            </a:r>
          </a:p>
        </p:txBody>
      </p:sp>
    </p:spTree>
    <p:extLst>
      <p:ext uri="{BB962C8B-B14F-4D97-AF65-F5344CB8AC3E}">
        <p14:creationId xmlns:p14="http://schemas.microsoft.com/office/powerpoint/2010/main" val="405953528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CA"/>
          </a:p>
        </p:txBody>
      </p:sp>
      <p:sp>
        <p:nvSpPr>
          <p:cNvPr id="3" name="Freeform 3"/>
          <p:cNvSpPr/>
          <p:nvPr/>
        </p:nvSpPr>
        <p:spPr>
          <a:xfrm>
            <a:off x="1978749" y="1597484"/>
            <a:ext cx="14684628" cy="7859399"/>
          </a:xfrm>
          <a:custGeom>
            <a:avLst/>
            <a:gdLst/>
            <a:ahLst/>
            <a:cxnLst/>
            <a:rect l="l" t="t" r="r" b="b"/>
            <a:pathLst>
              <a:path w="14684628" h="7859399">
                <a:moveTo>
                  <a:pt x="0" y="0"/>
                </a:moveTo>
                <a:lnTo>
                  <a:pt x="14684628" y="0"/>
                </a:lnTo>
                <a:lnTo>
                  <a:pt x="14684628"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CA"/>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CA"/>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en-CA"/>
          </a:p>
        </p:txBody>
      </p:sp>
      <p:sp>
        <p:nvSpPr>
          <p:cNvPr id="6" name="TextBox 6"/>
          <p:cNvSpPr txBox="1"/>
          <p:nvPr/>
        </p:nvSpPr>
        <p:spPr>
          <a:xfrm>
            <a:off x="3337283" y="2327277"/>
            <a:ext cx="11613435"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CONCLUSIONS</a:t>
            </a:r>
          </a:p>
        </p:txBody>
      </p:sp>
      <p:sp>
        <p:nvSpPr>
          <p:cNvPr id="7" name="TextBox 7"/>
          <p:cNvSpPr txBox="1"/>
          <p:nvPr/>
        </p:nvSpPr>
        <p:spPr>
          <a:xfrm>
            <a:off x="4742828" y="3784357"/>
            <a:ext cx="10469841" cy="6462282"/>
          </a:xfrm>
          <a:prstGeom prst="rect">
            <a:avLst/>
          </a:prstGeom>
        </p:spPr>
        <p:txBody>
          <a:bodyPr lIns="0" tIns="0" rIns="0" bIns="0" rtlCol="0" anchor="t">
            <a:spAutoFit/>
          </a:bodyPr>
          <a:lstStyle/>
          <a:p>
            <a:pPr>
              <a:lnSpc>
                <a:spcPts val="3858"/>
              </a:lnSpc>
            </a:pPr>
            <a:r>
              <a:rPr lang="en-US" sz="2381" dirty="0">
                <a:solidFill>
                  <a:srgbClr val="FFFFFF"/>
                </a:solidFill>
                <a:latin typeface="Poppins Light"/>
              </a:rPr>
              <a:t>In conclusion, despite encountering numerous challenges throughout our project such as handling missing values and working with a small dataset, we managed to produce results for our machine learning analysis on the small community dataset.</a:t>
            </a:r>
          </a:p>
          <a:p>
            <a:pPr>
              <a:lnSpc>
                <a:spcPts val="3858"/>
              </a:lnSpc>
            </a:pPr>
            <a:endParaRPr lang="en-US" sz="2381" dirty="0">
              <a:solidFill>
                <a:srgbClr val="FFFFFF"/>
              </a:solidFill>
              <a:latin typeface="Poppins Light"/>
            </a:endParaRPr>
          </a:p>
          <a:p>
            <a:pPr>
              <a:lnSpc>
                <a:spcPts val="3858"/>
              </a:lnSpc>
            </a:pPr>
            <a:r>
              <a:rPr lang="en-US" sz="2381" dirty="0">
                <a:solidFill>
                  <a:srgbClr val="FFFFFF"/>
                </a:solidFill>
                <a:latin typeface="Poppins Light"/>
              </a:rPr>
              <a:t>This course has been incredibly providing us with invaluable lessons that have deepened our understanding of machine learning. Overcoming these obstacles has not only been rewarding but has also reinforced our knowledge and skills in this field. Moving forward, we're excited to apply what we've learned to future projects and continue our journey of learning and growth in machine learning.</a:t>
            </a:r>
          </a:p>
          <a:p>
            <a:pPr>
              <a:lnSpc>
                <a:spcPts val="3858"/>
              </a:lnSpc>
            </a:pPr>
            <a:endParaRPr lang="en-US" sz="2381" dirty="0">
              <a:solidFill>
                <a:srgbClr val="FFFFFF"/>
              </a:solidFill>
              <a:latin typeface="Poppins Light"/>
            </a:endParaRPr>
          </a:p>
          <a:p>
            <a:pPr>
              <a:lnSpc>
                <a:spcPts val="3858"/>
              </a:lnSpc>
            </a:pPr>
            <a:endParaRPr lang="en-US" sz="2381" dirty="0">
              <a:solidFill>
                <a:srgbClr val="FFFFFF"/>
              </a:solidFill>
              <a:latin typeface="Poppins Light"/>
            </a:endParaRPr>
          </a:p>
        </p:txBody>
      </p:sp>
      <p:sp>
        <p:nvSpPr>
          <p:cNvPr id="8" name="Freeform 8"/>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CA"/>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CA"/>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CA"/>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CA"/>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CA"/>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CA"/>
          </a:p>
        </p:txBody>
      </p:sp>
      <p:sp>
        <p:nvSpPr>
          <p:cNvPr id="8" name="TextBox 8"/>
          <p:cNvSpPr txBox="1"/>
          <p:nvPr/>
        </p:nvSpPr>
        <p:spPr>
          <a:xfrm>
            <a:off x="4829460" y="1833922"/>
            <a:ext cx="5353298" cy="2362179"/>
          </a:xfrm>
          <a:prstGeom prst="rect">
            <a:avLst/>
          </a:prstGeom>
        </p:spPr>
        <p:txBody>
          <a:bodyPr lIns="0" tIns="0" rIns="0" bIns="0" rtlCol="0" anchor="t">
            <a:spAutoFit/>
          </a:bodyPr>
          <a:lstStyle/>
          <a:p>
            <a:pPr marL="0" lvl="0" indent="0" algn="ctr">
              <a:lnSpc>
                <a:spcPts val="8583"/>
              </a:lnSpc>
              <a:spcBef>
                <a:spcPct val="0"/>
              </a:spcBef>
            </a:pPr>
            <a:r>
              <a:rPr lang="en-US" sz="11922">
                <a:solidFill>
                  <a:srgbClr val="6866E1"/>
                </a:solidFill>
                <a:latin typeface="Computer Says No"/>
              </a:rPr>
              <a:t>TABLE OF CONTENTS</a:t>
            </a:r>
          </a:p>
        </p:txBody>
      </p:sp>
      <p:sp>
        <p:nvSpPr>
          <p:cNvPr id="9" name="TextBox 9"/>
          <p:cNvSpPr txBox="1"/>
          <p:nvPr/>
        </p:nvSpPr>
        <p:spPr>
          <a:xfrm>
            <a:off x="3006887" y="4342065"/>
            <a:ext cx="6125528" cy="3832075"/>
          </a:xfrm>
          <a:prstGeom prst="rect">
            <a:avLst/>
          </a:prstGeom>
        </p:spPr>
        <p:txBody>
          <a:bodyPr lIns="0" tIns="0" rIns="0" bIns="0" rtlCol="0" anchor="t">
            <a:spAutoFit/>
          </a:bodyPr>
          <a:lstStyle/>
          <a:p>
            <a:pPr marL="330398" lvl="1">
              <a:lnSpc>
                <a:spcPts val="4284"/>
              </a:lnSpc>
            </a:pPr>
            <a:r>
              <a:rPr lang="en-US" sz="3060" dirty="0">
                <a:solidFill>
                  <a:srgbClr val="FFFFFF"/>
                </a:solidFill>
                <a:latin typeface="Poppins Light"/>
              </a:rPr>
              <a:t>  Introduction</a:t>
            </a:r>
          </a:p>
          <a:p>
            <a:pPr marL="660796" lvl="1" indent="-330398">
              <a:lnSpc>
                <a:spcPts val="4284"/>
              </a:lnSpc>
              <a:buFont typeface="Arial"/>
              <a:buChar char="•"/>
            </a:pPr>
            <a:r>
              <a:rPr lang="en-US" sz="3060" dirty="0">
                <a:solidFill>
                  <a:srgbClr val="FFFFFF"/>
                </a:solidFill>
                <a:latin typeface="Poppins Light"/>
              </a:rPr>
              <a:t>Project Overview</a:t>
            </a:r>
          </a:p>
          <a:p>
            <a:pPr marL="660796" lvl="1" indent="-330398">
              <a:lnSpc>
                <a:spcPts val="4284"/>
              </a:lnSpc>
              <a:buFont typeface="Arial"/>
              <a:buChar char="•"/>
            </a:pPr>
            <a:r>
              <a:rPr lang="en-US" sz="3060" dirty="0">
                <a:solidFill>
                  <a:srgbClr val="FFFFFF"/>
                </a:solidFill>
                <a:latin typeface="Poppins Light"/>
              </a:rPr>
              <a:t>EDA Overview</a:t>
            </a:r>
          </a:p>
          <a:p>
            <a:pPr marL="660796" lvl="1" indent="-330398">
              <a:lnSpc>
                <a:spcPts val="4284"/>
              </a:lnSpc>
              <a:buFont typeface="Arial"/>
              <a:buChar char="•"/>
            </a:pPr>
            <a:r>
              <a:rPr lang="en-US" sz="3060" dirty="0">
                <a:solidFill>
                  <a:srgbClr val="FFFFFF"/>
                </a:solidFill>
                <a:latin typeface="Poppins Light"/>
              </a:rPr>
              <a:t>Challenges </a:t>
            </a:r>
          </a:p>
          <a:p>
            <a:pPr marL="660796" lvl="1" indent="-330398">
              <a:lnSpc>
                <a:spcPts val="4284"/>
              </a:lnSpc>
              <a:buFont typeface="Arial"/>
              <a:buChar char="•"/>
            </a:pPr>
            <a:r>
              <a:rPr lang="en-US" sz="3060" dirty="0">
                <a:solidFill>
                  <a:srgbClr val="FFFFFF"/>
                </a:solidFill>
                <a:latin typeface="Poppins Light"/>
              </a:rPr>
              <a:t>Results </a:t>
            </a:r>
          </a:p>
          <a:p>
            <a:pPr marL="660796" lvl="1" indent="-330398">
              <a:lnSpc>
                <a:spcPts val="4284"/>
              </a:lnSpc>
              <a:buFont typeface="Arial"/>
              <a:buChar char="•"/>
            </a:pPr>
            <a:r>
              <a:rPr lang="en-US" sz="3060" dirty="0">
                <a:solidFill>
                  <a:srgbClr val="FFFFFF"/>
                </a:solidFill>
                <a:latin typeface="Poppins Light"/>
              </a:rPr>
              <a:t>Timeline</a:t>
            </a:r>
          </a:p>
          <a:p>
            <a:pPr marL="660796" lvl="1" indent="-330398">
              <a:lnSpc>
                <a:spcPts val="4284"/>
              </a:lnSpc>
              <a:buFont typeface="Arial"/>
              <a:buChar char="•"/>
            </a:pPr>
            <a:r>
              <a:rPr lang="en-US" sz="3060" dirty="0">
                <a:solidFill>
                  <a:srgbClr val="FFFFFF"/>
                </a:solidFill>
                <a:latin typeface="Poppins Light"/>
              </a:rPr>
              <a:t>Conclusion</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A2FE5"/>
        </a:solidFill>
        <a:effectLst/>
      </p:bgPr>
    </p:bg>
    <p:spTree>
      <p:nvGrpSpPr>
        <p:cNvPr id="1" name=""/>
        <p:cNvGrpSpPr/>
        <p:nvPr/>
      </p:nvGrpSpPr>
      <p:grpSpPr>
        <a:xfrm>
          <a:off x="0" y="0"/>
          <a:ext cx="0" cy="0"/>
          <a:chOff x="0" y="0"/>
          <a:chExt cx="0" cy="0"/>
        </a:xfrm>
      </p:grpSpPr>
      <p:sp>
        <p:nvSpPr>
          <p:cNvPr id="2" name="Freeform 2"/>
          <p:cNvSpPr/>
          <p:nvPr/>
        </p:nvSpPr>
        <p:spPr>
          <a:xfrm>
            <a:off x="8707851" y="1028700"/>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1256862" y="2475264"/>
            <a:ext cx="7242648"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FFFFFF"/>
                </a:solidFill>
                <a:latin typeface="Computer Says No"/>
              </a:rPr>
              <a:t>INTRODUCTION</a:t>
            </a:r>
          </a:p>
        </p:txBody>
      </p:sp>
      <p:sp>
        <p:nvSpPr>
          <p:cNvPr id="4" name="TextBox 4"/>
          <p:cNvSpPr txBox="1"/>
          <p:nvPr/>
        </p:nvSpPr>
        <p:spPr>
          <a:xfrm>
            <a:off x="1578720" y="4029602"/>
            <a:ext cx="7129131" cy="3347154"/>
          </a:xfrm>
          <a:prstGeom prst="rect">
            <a:avLst/>
          </a:prstGeom>
        </p:spPr>
        <p:txBody>
          <a:bodyPr lIns="0" tIns="0" rIns="0" bIns="0" rtlCol="0" anchor="t">
            <a:spAutoFit/>
          </a:bodyPr>
          <a:lstStyle/>
          <a:p>
            <a:pPr>
              <a:lnSpc>
                <a:spcPts val="2936"/>
              </a:lnSpc>
            </a:pPr>
            <a:r>
              <a:rPr lang="en-US" sz="2097">
                <a:solidFill>
                  <a:srgbClr val="FFFFFF"/>
                </a:solidFill>
                <a:latin typeface="Poppins Light"/>
              </a:rPr>
              <a:t>The task is to collect accurate and abundant data for small Canadian communities and derive useful insights to support their local initiatives.</a:t>
            </a:r>
          </a:p>
          <a:p>
            <a:pPr>
              <a:lnSpc>
                <a:spcPts val="2936"/>
              </a:lnSpc>
            </a:pPr>
            <a:r>
              <a:rPr lang="en-US" sz="2097">
                <a:solidFill>
                  <a:srgbClr val="FFFFFF"/>
                </a:solidFill>
                <a:latin typeface="Poppins Light"/>
              </a:rPr>
              <a:t>Our aim is to study rental property trends in Ontario, paying close attention to small communities. Our goal is to provide valuable insights to stakeholders, helping them make informed decisions about real estate in Ontario's smaller towns and cities.</a:t>
            </a:r>
          </a:p>
          <a:p>
            <a:pPr>
              <a:lnSpc>
                <a:spcPts val="2936"/>
              </a:lnSpc>
            </a:pPr>
            <a:endParaRPr lang="en-US" sz="2097">
              <a:solidFill>
                <a:srgbClr val="FFFFFF"/>
              </a:solidFill>
              <a:latin typeface="Poppins Light"/>
            </a:endParaRPr>
          </a:p>
        </p:txBody>
      </p:sp>
      <p:sp>
        <p:nvSpPr>
          <p:cNvPr id="5" name="AutoShape 5"/>
          <p:cNvSpPr/>
          <p:nvPr/>
        </p:nvSpPr>
        <p:spPr>
          <a:xfrm flipV="1">
            <a:off x="1787057" y="7886930"/>
            <a:ext cx="6920742" cy="19050"/>
          </a:xfrm>
          <a:prstGeom prst="line">
            <a:avLst/>
          </a:prstGeom>
          <a:ln w="38100" cap="flat">
            <a:solidFill>
              <a:srgbClr val="FFFFFF"/>
            </a:solidFill>
            <a:prstDash val="solid"/>
            <a:headEnd type="none" w="sm" len="sm"/>
            <a:tailEnd type="none" w="sm" len="sm"/>
          </a:ln>
        </p:spPr>
        <p:txBody>
          <a:bodyPr/>
          <a:lstStyle/>
          <a:p>
            <a:endParaRPr lang="en-CA"/>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CA"/>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CA"/>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CA"/>
          </a:p>
        </p:txBody>
      </p:sp>
      <p:sp>
        <p:nvSpPr>
          <p:cNvPr id="5" name="Freeform 5"/>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7" name="Freeform 7"/>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8" name="Freeform 8"/>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9" name="AutoShape 9"/>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en-CA"/>
          </a:p>
        </p:txBody>
      </p:sp>
      <p:sp>
        <p:nvSpPr>
          <p:cNvPr id="10" name="AutoShape 10"/>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en-CA"/>
          </a:p>
        </p:txBody>
      </p:sp>
      <p:sp>
        <p:nvSpPr>
          <p:cNvPr id="11" name="AutoShape 11"/>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en-CA"/>
          </a:p>
        </p:txBody>
      </p:sp>
      <p:sp>
        <p:nvSpPr>
          <p:cNvPr id="12" name="TextBox 12"/>
          <p:cNvSpPr txBox="1"/>
          <p:nvPr/>
        </p:nvSpPr>
        <p:spPr>
          <a:xfrm>
            <a:off x="4338661" y="1717088"/>
            <a:ext cx="9610678"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rPr>
              <a:t>PROJECT OVERVIEW</a:t>
            </a:r>
          </a:p>
        </p:txBody>
      </p:sp>
      <p:sp>
        <p:nvSpPr>
          <p:cNvPr id="13" name="TextBox 13"/>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4" name="TextBox 14"/>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5" name="TextBox 15"/>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6" name="TextBox 16"/>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7" name="TextBox 17"/>
          <p:cNvSpPr txBox="1"/>
          <p:nvPr/>
        </p:nvSpPr>
        <p:spPr>
          <a:xfrm>
            <a:off x="13431808" y="5910039"/>
            <a:ext cx="3121512" cy="729906"/>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Model iteration and deployment </a:t>
            </a:r>
          </a:p>
        </p:txBody>
      </p:sp>
      <p:sp>
        <p:nvSpPr>
          <p:cNvPr id="18" name="TextBox 18"/>
          <p:cNvSpPr txBox="1"/>
          <p:nvPr/>
        </p:nvSpPr>
        <p:spPr>
          <a:xfrm>
            <a:off x="9653071" y="5959424"/>
            <a:ext cx="3121512" cy="729906"/>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Implementing Machine Learning Model.</a:t>
            </a:r>
          </a:p>
        </p:txBody>
      </p:sp>
      <p:sp>
        <p:nvSpPr>
          <p:cNvPr id="19" name="TextBox 19"/>
          <p:cNvSpPr txBox="1"/>
          <p:nvPr/>
        </p:nvSpPr>
        <p:spPr>
          <a:xfrm>
            <a:off x="5874334" y="5959424"/>
            <a:ext cx="3121512" cy="729906"/>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Data preparation and Visualizing the insight.</a:t>
            </a:r>
          </a:p>
        </p:txBody>
      </p:sp>
      <p:sp>
        <p:nvSpPr>
          <p:cNvPr id="20" name="TextBox 20">
            <a:extLst>
              <a:ext uri="{C183D7F6-B498-43B3-948B-1728B52AA6E4}">
                <adec:decorative xmlns:adec="http://schemas.microsoft.com/office/drawing/2017/decorative" val="1"/>
              </a:ext>
            </a:extLst>
          </p:cNvPr>
          <p:cNvSpPr txBox="1"/>
          <p:nvPr/>
        </p:nvSpPr>
        <p:spPr>
          <a:xfrm>
            <a:off x="2095597" y="5959424"/>
            <a:ext cx="3121512" cy="358431"/>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Collecting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A2FE5"/>
        </a:solidFill>
        <a:effectLst/>
      </p:bgPr>
    </p:bg>
    <p:spTree>
      <p:nvGrpSpPr>
        <p:cNvPr id="1" name=""/>
        <p:cNvGrpSpPr/>
        <p:nvPr/>
      </p:nvGrpSpPr>
      <p:grpSpPr>
        <a:xfrm>
          <a:off x="0" y="0"/>
          <a:ext cx="0" cy="0"/>
          <a:chOff x="0" y="0"/>
          <a:chExt cx="0" cy="0"/>
        </a:xfrm>
      </p:grpSpPr>
      <p:sp>
        <p:nvSpPr>
          <p:cNvPr id="2" name="TextBox 2"/>
          <p:cNvSpPr txBox="1"/>
          <p:nvPr/>
        </p:nvSpPr>
        <p:spPr>
          <a:xfrm>
            <a:off x="1028700" y="924927"/>
            <a:ext cx="8652476" cy="872034"/>
          </a:xfrm>
          <a:prstGeom prst="rect">
            <a:avLst/>
          </a:prstGeom>
        </p:spPr>
        <p:txBody>
          <a:bodyPr lIns="0" tIns="0" rIns="0" bIns="0" rtlCol="0" anchor="t">
            <a:spAutoFit/>
          </a:bodyPr>
          <a:lstStyle/>
          <a:p>
            <a:pPr marL="0" lvl="0" indent="0">
              <a:lnSpc>
                <a:spcPts val="6847"/>
              </a:lnSpc>
              <a:spcBef>
                <a:spcPct val="0"/>
              </a:spcBef>
            </a:pPr>
            <a:r>
              <a:rPr lang="en-US" sz="8800" dirty="0">
                <a:solidFill>
                  <a:srgbClr val="FFFFFF"/>
                </a:solidFill>
                <a:latin typeface="Computer Says No"/>
              </a:rPr>
              <a:t>EDA OVERVIEW</a:t>
            </a:r>
            <a:endParaRPr lang="en-US" sz="9510" dirty="0">
              <a:solidFill>
                <a:srgbClr val="FFFFFF"/>
              </a:solidFill>
              <a:latin typeface="Computer Says No"/>
            </a:endParaRPr>
          </a:p>
        </p:txBody>
      </p:sp>
      <p:sp>
        <p:nvSpPr>
          <p:cNvPr id="3" name="Freeform 3"/>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txBody>
          <a:bodyPr/>
          <a:lstStyle/>
          <a:p>
            <a:endParaRPr lang="en-CA"/>
          </a:p>
        </p:txBody>
      </p:sp>
      <p:sp>
        <p:nvSpPr>
          <p:cNvPr id="4" name="Freeform 4"/>
          <p:cNvSpPr/>
          <p:nvPr/>
        </p:nvSpPr>
        <p:spPr>
          <a:xfrm rot="-325355">
            <a:off x="3043872" y="-6287378"/>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CA"/>
          </a:p>
        </p:txBody>
      </p:sp>
      <p:sp>
        <p:nvSpPr>
          <p:cNvPr id="5" name="Freeform 5"/>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CA"/>
          </a:p>
        </p:txBody>
      </p:sp>
      <p:sp>
        <p:nvSpPr>
          <p:cNvPr id="6" name="AutoShape 6"/>
          <p:cNvSpPr/>
          <p:nvPr/>
        </p:nvSpPr>
        <p:spPr>
          <a:xfrm>
            <a:off x="884381" y="1819779"/>
            <a:ext cx="6766366" cy="0"/>
          </a:xfrm>
          <a:prstGeom prst="line">
            <a:avLst/>
          </a:prstGeom>
          <a:ln w="38100" cap="flat">
            <a:solidFill>
              <a:srgbClr val="FFFFFF"/>
            </a:solidFill>
            <a:prstDash val="solid"/>
            <a:headEnd type="none" w="sm" len="sm"/>
            <a:tailEnd type="none" w="sm" len="sm"/>
          </a:ln>
        </p:spPr>
        <p:txBody>
          <a:bodyPr/>
          <a:lstStyle/>
          <a:p>
            <a:endParaRPr lang="en-CA"/>
          </a:p>
        </p:txBody>
      </p:sp>
      <p:sp>
        <p:nvSpPr>
          <p:cNvPr id="7" name="TextBox 7"/>
          <p:cNvSpPr txBox="1"/>
          <p:nvPr/>
        </p:nvSpPr>
        <p:spPr>
          <a:xfrm>
            <a:off x="884381" y="3325053"/>
            <a:ext cx="8223524" cy="592454"/>
          </a:xfrm>
          <a:prstGeom prst="rect">
            <a:avLst/>
          </a:prstGeom>
        </p:spPr>
        <p:txBody>
          <a:bodyPr lIns="0" tIns="0" rIns="0" bIns="0" rtlCol="0" anchor="t">
            <a:spAutoFit/>
          </a:bodyPr>
          <a:lstStyle/>
          <a:p>
            <a:pPr marL="647703" lvl="1" indent="-323852">
              <a:lnSpc>
                <a:spcPts val="4860"/>
              </a:lnSpc>
              <a:buFont typeface="Arial"/>
              <a:buChar char="•"/>
            </a:pPr>
            <a:r>
              <a:rPr lang="en-US" sz="3000" dirty="0">
                <a:solidFill>
                  <a:srgbClr val="FFFFFF"/>
                </a:solidFill>
                <a:latin typeface="Poppins Light"/>
              </a:rPr>
              <a:t> </a:t>
            </a:r>
          </a:p>
        </p:txBody>
      </p:sp>
      <p:sp>
        <p:nvSpPr>
          <p:cNvPr id="8" name="TextBox 8"/>
          <p:cNvSpPr txBox="1"/>
          <p:nvPr/>
        </p:nvSpPr>
        <p:spPr>
          <a:xfrm>
            <a:off x="1515262" y="2523581"/>
            <a:ext cx="8165914" cy="6463308"/>
          </a:xfrm>
          <a:prstGeom prst="rect">
            <a:avLst/>
          </a:prstGeom>
        </p:spPr>
        <p:txBody>
          <a:bodyPr lIns="0" tIns="0" rIns="0" bIns="0" rtlCol="0" anchor="t">
            <a:spAutoFit/>
          </a:bodyPr>
          <a:lstStyle/>
          <a:p>
            <a:pPr marL="514350" indent="-514350">
              <a:buFont typeface="Arial" panose="020B0604020202020204" pitchFamily="34" charset="0"/>
              <a:buChar char="•"/>
            </a:pPr>
            <a:r>
              <a:rPr lang="en-US" sz="2800" dirty="0">
                <a:solidFill>
                  <a:srgbClr val="FFFFFF"/>
                </a:solidFill>
                <a:latin typeface="Poppins" panose="00000500000000000000" pitchFamily="2" charset="0"/>
                <a:cs typeface="Poppins" panose="00000500000000000000" pitchFamily="2" charset="0"/>
              </a:rPr>
              <a:t>Collecting dataset	</a:t>
            </a:r>
          </a:p>
          <a:p>
            <a:pPr marL="514350" indent="-514350">
              <a:buFont typeface="Arial" panose="020B0604020202020204" pitchFamily="34" charset="0"/>
              <a:buChar char="•"/>
            </a:pPr>
            <a:endParaRPr lang="en-US" sz="2800" dirty="0">
              <a:solidFill>
                <a:srgbClr val="FFFFFF"/>
              </a:solidFill>
              <a:latin typeface="Poppins" panose="00000500000000000000" pitchFamily="2" charset="0"/>
              <a:cs typeface="Poppins" panose="00000500000000000000" pitchFamily="2" charset="0"/>
            </a:endParaRPr>
          </a:p>
          <a:p>
            <a:pPr marL="514350" indent="-514350">
              <a:buFont typeface="Arial" panose="020B0604020202020204" pitchFamily="34" charset="0"/>
              <a:buChar char="•"/>
            </a:pPr>
            <a:r>
              <a:rPr lang="en-US" sz="2800" dirty="0">
                <a:solidFill>
                  <a:srgbClr val="FFFFFF"/>
                </a:solidFill>
                <a:latin typeface="Poppins" panose="00000500000000000000" pitchFamily="2" charset="0"/>
                <a:cs typeface="Poppins" panose="00000500000000000000" pitchFamily="2" charset="0"/>
              </a:rPr>
              <a:t>Merging the additional dataset</a:t>
            </a:r>
          </a:p>
          <a:p>
            <a:pPr marL="457200" indent="-457200">
              <a:buFont typeface="Arial" panose="020B0604020202020204" pitchFamily="34" charset="0"/>
              <a:buChar char="•"/>
            </a:pPr>
            <a:endParaRPr lang="en-US" sz="2800" dirty="0">
              <a:solidFill>
                <a:srgbClr val="FFFFFF"/>
              </a:solidFill>
              <a:latin typeface="Poppins" panose="00000500000000000000" pitchFamily="2" charset="0"/>
              <a:cs typeface="Poppins" panose="00000500000000000000" pitchFamily="2" charset="0"/>
            </a:endParaRPr>
          </a:p>
          <a:p>
            <a:pPr marL="514350" indent="-514350">
              <a:buFont typeface="Arial" panose="020B0604020202020204" pitchFamily="34" charset="0"/>
              <a:buChar char="•"/>
            </a:pPr>
            <a:r>
              <a:rPr lang="en-US" sz="2800" dirty="0">
                <a:solidFill>
                  <a:srgbClr val="FFFFFF"/>
                </a:solidFill>
                <a:latin typeface="Poppins" panose="00000500000000000000" pitchFamily="2" charset="0"/>
                <a:cs typeface="Poppins" panose="00000500000000000000" pitchFamily="2" charset="0"/>
              </a:rPr>
              <a:t>Correcting the format </a:t>
            </a:r>
          </a:p>
          <a:p>
            <a:pPr marL="514350" indent="-514350">
              <a:buFont typeface="Arial" panose="020B0604020202020204" pitchFamily="34" charset="0"/>
              <a:buChar char="•"/>
            </a:pPr>
            <a:endParaRPr lang="en-US" sz="2800" dirty="0">
              <a:solidFill>
                <a:srgbClr val="FFFFFF"/>
              </a:solidFill>
              <a:latin typeface="Poppins" panose="00000500000000000000" pitchFamily="2" charset="0"/>
              <a:cs typeface="Poppins" panose="00000500000000000000" pitchFamily="2" charset="0"/>
            </a:endParaRPr>
          </a:p>
          <a:p>
            <a:pPr marL="514350" indent="-514350">
              <a:buFont typeface="Arial" panose="020B0604020202020204" pitchFamily="34" charset="0"/>
              <a:buChar char="•"/>
            </a:pPr>
            <a:endParaRPr lang="en-US" sz="2800" dirty="0">
              <a:solidFill>
                <a:srgbClr val="FFFFFF"/>
              </a:solidFill>
              <a:latin typeface="Poppins" panose="00000500000000000000" pitchFamily="2" charset="0"/>
              <a:cs typeface="Poppins" panose="00000500000000000000" pitchFamily="2" charset="0"/>
            </a:endParaRPr>
          </a:p>
          <a:p>
            <a:pPr marL="514350" indent="-514350">
              <a:buFont typeface="Arial" panose="020B0604020202020204" pitchFamily="34" charset="0"/>
              <a:buChar char="•"/>
            </a:pPr>
            <a:endParaRPr lang="en-US" sz="2800" dirty="0">
              <a:solidFill>
                <a:srgbClr val="FFFFFF"/>
              </a:solidFill>
              <a:latin typeface="Poppins" panose="00000500000000000000" pitchFamily="2" charset="0"/>
              <a:cs typeface="Poppins" panose="00000500000000000000" pitchFamily="2" charset="0"/>
            </a:endParaRPr>
          </a:p>
          <a:p>
            <a:pPr marL="514350" indent="-514350">
              <a:buFont typeface="Arial" panose="020B0604020202020204" pitchFamily="34" charset="0"/>
              <a:buChar char="•"/>
            </a:pPr>
            <a:endParaRPr lang="en-US" sz="2800" dirty="0">
              <a:solidFill>
                <a:srgbClr val="FFFFFF"/>
              </a:solidFill>
              <a:latin typeface="Poppins" panose="00000500000000000000" pitchFamily="2" charset="0"/>
              <a:cs typeface="Poppins" panose="00000500000000000000" pitchFamily="2" charset="0"/>
            </a:endParaRPr>
          </a:p>
          <a:p>
            <a:pPr marL="514350" indent="-514350">
              <a:buFont typeface="Arial" panose="020B0604020202020204" pitchFamily="34" charset="0"/>
              <a:buChar char="•"/>
            </a:pPr>
            <a:r>
              <a:rPr lang="en-US" sz="2800" dirty="0">
                <a:solidFill>
                  <a:srgbClr val="FFFFFF"/>
                </a:solidFill>
                <a:latin typeface="Poppins" panose="00000500000000000000" pitchFamily="2" charset="0"/>
                <a:cs typeface="Poppins" panose="00000500000000000000" pitchFamily="2" charset="0"/>
              </a:rPr>
              <a:t>Imputing the missing values</a:t>
            </a:r>
          </a:p>
          <a:p>
            <a:pPr marL="457200" indent="-457200">
              <a:buFont typeface="Arial" panose="020B0604020202020204" pitchFamily="34" charset="0"/>
              <a:buChar char="•"/>
            </a:pPr>
            <a:endParaRPr lang="en-US" sz="2800" dirty="0">
              <a:solidFill>
                <a:srgbClr val="FFFFFF"/>
              </a:solidFill>
              <a:latin typeface="Poppins" panose="00000500000000000000" pitchFamily="2" charset="0"/>
              <a:cs typeface="Poppins" panose="00000500000000000000" pitchFamily="2" charset="0"/>
            </a:endParaRPr>
          </a:p>
          <a:p>
            <a:pPr marL="514350" indent="-514350">
              <a:buFont typeface="Arial" panose="020B0604020202020204" pitchFamily="34" charset="0"/>
              <a:buChar char="•"/>
            </a:pPr>
            <a:r>
              <a:rPr lang="en-US" sz="2800" dirty="0">
                <a:solidFill>
                  <a:srgbClr val="FFFFFF"/>
                </a:solidFill>
                <a:latin typeface="Poppins" panose="00000500000000000000" pitchFamily="2" charset="0"/>
                <a:cs typeface="Poppins" panose="00000500000000000000" pitchFamily="2" charset="0"/>
              </a:rPr>
              <a:t>Feature selection. </a:t>
            </a:r>
          </a:p>
          <a:p>
            <a:pPr marL="514350" indent="-514350">
              <a:buFont typeface="Arial" panose="020B0604020202020204" pitchFamily="34" charset="0"/>
              <a:buChar char="•"/>
            </a:pPr>
            <a:endParaRPr lang="en-US" sz="2800" dirty="0">
              <a:solidFill>
                <a:srgbClr val="FFFFFF"/>
              </a:solidFill>
              <a:latin typeface="Poppins" panose="00000500000000000000" pitchFamily="2" charset="0"/>
              <a:cs typeface="Poppins" panose="00000500000000000000" pitchFamily="2" charset="0"/>
            </a:endParaRPr>
          </a:p>
          <a:p>
            <a:pPr marL="514350" indent="-514350">
              <a:buFont typeface="Arial" panose="020B0604020202020204" pitchFamily="34" charset="0"/>
              <a:buChar char="•"/>
            </a:pPr>
            <a:r>
              <a:rPr lang="en-US" sz="2800" dirty="0">
                <a:solidFill>
                  <a:srgbClr val="FFFFFF"/>
                </a:solidFill>
                <a:latin typeface="Poppins" panose="00000500000000000000" pitchFamily="2" charset="0"/>
                <a:cs typeface="Poppins" panose="00000500000000000000" pitchFamily="2" charset="0"/>
              </a:rPr>
              <a:t>Encoding </a:t>
            </a:r>
          </a:p>
          <a:p>
            <a:pPr marL="514350" indent="-514350">
              <a:buFont typeface="Arial" panose="020B0604020202020204" pitchFamily="34" charset="0"/>
              <a:buChar char="•"/>
            </a:pPr>
            <a:endParaRPr lang="en-CA" sz="2800" dirty="0">
              <a:latin typeface="Poppins" panose="00000500000000000000" pitchFamily="2" charset="0"/>
              <a:cs typeface="Poppins" panose="00000500000000000000" pitchFamily="2" charset="0"/>
            </a:endParaRPr>
          </a:p>
        </p:txBody>
      </p:sp>
      <p:pic>
        <p:nvPicPr>
          <p:cNvPr id="9" name="Picture 8" descr="A close-up of a computer code&#10;&#10;Description automatically generated">
            <a:extLst>
              <a:ext uri="{FF2B5EF4-FFF2-40B4-BE49-F238E27FC236}">
                <a16:creationId xmlns:a16="http://schemas.microsoft.com/office/drawing/2014/main" id="{D08D330B-3A28-CFAD-4CF0-5C0D687477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5261" y="4947911"/>
            <a:ext cx="15257477" cy="1262390"/>
          </a:xfrm>
          <a:prstGeom prst="rect">
            <a:avLst/>
          </a:prstGeom>
        </p:spPr>
      </p:pic>
      <p:pic>
        <p:nvPicPr>
          <p:cNvPr id="10" name="Picture 9" descr="A group of black and white text&#10;&#10;Description automatically generated">
            <a:extLst>
              <a:ext uri="{FF2B5EF4-FFF2-40B4-BE49-F238E27FC236}">
                <a16:creationId xmlns:a16="http://schemas.microsoft.com/office/drawing/2014/main" id="{C7F307AD-3CC4-3C59-BC2A-68D5821AD7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925" y="9113735"/>
            <a:ext cx="15000475" cy="949818"/>
          </a:xfrm>
          <a:prstGeom prst="rect">
            <a:avLst/>
          </a:prstGeom>
        </p:spPr>
      </p:pic>
    </p:spTree>
    <p:extLst>
      <p:ext uri="{BB962C8B-B14F-4D97-AF65-F5344CB8AC3E}">
        <p14:creationId xmlns:p14="http://schemas.microsoft.com/office/powerpoint/2010/main" val="119754375"/>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A2FE5"/>
        </a:solidFill>
        <a:effectLst/>
      </p:bgPr>
    </p:bg>
    <p:spTree>
      <p:nvGrpSpPr>
        <p:cNvPr id="1" name=""/>
        <p:cNvGrpSpPr/>
        <p:nvPr/>
      </p:nvGrpSpPr>
      <p:grpSpPr>
        <a:xfrm>
          <a:off x="0" y="0"/>
          <a:ext cx="0" cy="0"/>
          <a:chOff x="0" y="0"/>
          <a:chExt cx="0" cy="0"/>
        </a:xfrm>
      </p:grpSpPr>
      <p:sp>
        <p:nvSpPr>
          <p:cNvPr id="2" name="TextBox 2"/>
          <p:cNvSpPr txBox="1"/>
          <p:nvPr/>
        </p:nvSpPr>
        <p:spPr>
          <a:xfrm>
            <a:off x="1346751" y="1624465"/>
            <a:ext cx="8652476" cy="1017930"/>
          </a:xfrm>
          <a:prstGeom prst="rect">
            <a:avLst/>
          </a:prstGeom>
        </p:spPr>
        <p:txBody>
          <a:bodyPr lIns="0" tIns="0" rIns="0" bIns="0" rtlCol="0" anchor="t">
            <a:spAutoFit/>
          </a:bodyPr>
          <a:lstStyle/>
          <a:p>
            <a:pPr marL="0" lvl="0" indent="0">
              <a:lnSpc>
                <a:spcPts val="6847"/>
              </a:lnSpc>
              <a:spcBef>
                <a:spcPct val="0"/>
              </a:spcBef>
            </a:pPr>
            <a:r>
              <a:rPr lang="en-US" sz="9510">
                <a:solidFill>
                  <a:srgbClr val="FFFFFF"/>
                </a:solidFill>
                <a:latin typeface="Computer Says No"/>
              </a:rPr>
              <a:t>MACHINE LEARNING</a:t>
            </a:r>
          </a:p>
        </p:txBody>
      </p:sp>
      <p:sp>
        <p:nvSpPr>
          <p:cNvPr id="3" name="Freeform 3"/>
          <p:cNvSpPr/>
          <p:nvPr/>
        </p:nvSpPr>
        <p:spPr>
          <a:xfrm rot="-246315">
            <a:off x="2668237" y="-5901417"/>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CA"/>
          </a:p>
        </p:txBody>
      </p:sp>
      <p:sp>
        <p:nvSpPr>
          <p:cNvPr id="4" name="Freeform 4"/>
          <p:cNvSpPr/>
          <p:nvPr/>
        </p:nvSpPr>
        <p:spPr>
          <a:xfrm>
            <a:off x="9999228" y="-36788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CA"/>
          </a:p>
        </p:txBody>
      </p:sp>
      <p:sp>
        <p:nvSpPr>
          <p:cNvPr id="5" name="Freeform 5"/>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txBody>
          <a:bodyPr/>
          <a:lstStyle/>
          <a:p>
            <a:endParaRPr lang="en-CA"/>
          </a:p>
        </p:txBody>
      </p:sp>
      <p:sp>
        <p:nvSpPr>
          <p:cNvPr id="6" name="AutoShape 6"/>
          <p:cNvSpPr/>
          <p:nvPr/>
        </p:nvSpPr>
        <p:spPr>
          <a:xfrm>
            <a:off x="1028700" y="2317626"/>
            <a:ext cx="6938597" cy="0"/>
          </a:xfrm>
          <a:prstGeom prst="line">
            <a:avLst/>
          </a:prstGeom>
          <a:ln w="38100" cap="flat">
            <a:solidFill>
              <a:srgbClr val="FFFFFF"/>
            </a:solidFill>
            <a:prstDash val="solid"/>
            <a:headEnd type="none" w="sm" len="sm"/>
            <a:tailEnd type="none" w="sm" len="sm"/>
          </a:ln>
        </p:spPr>
        <p:txBody>
          <a:bodyPr/>
          <a:lstStyle/>
          <a:p>
            <a:endParaRPr lang="en-CA"/>
          </a:p>
        </p:txBody>
      </p:sp>
      <p:graphicFrame>
        <p:nvGraphicFramePr>
          <p:cNvPr id="7" name="Table 7"/>
          <p:cNvGraphicFramePr>
            <a:graphicFrameLocks noGrp="1"/>
          </p:cNvGraphicFramePr>
          <p:nvPr/>
        </p:nvGraphicFramePr>
        <p:xfrm>
          <a:off x="9505087" y="3550612"/>
          <a:ext cx="7315200" cy="6038850"/>
        </p:xfrm>
        <a:graphic>
          <a:graphicData uri="http://schemas.openxmlformats.org/drawingml/2006/table">
            <a:tbl>
              <a:tblPr/>
              <a:tblGrid>
                <a:gridCol w="2438400">
                  <a:extLst>
                    <a:ext uri="{9D8B030D-6E8A-4147-A177-3AD203B41FA5}">
                      <a16:colId xmlns:a16="http://schemas.microsoft.com/office/drawing/2014/main" val="20000"/>
                    </a:ext>
                  </a:extLst>
                </a:gridCol>
                <a:gridCol w="2271948">
                  <a:extLst>
                    <a:ext uri="{9D8B030D-6E8A-4147-A177-3AD203B41FA5}">
                      <a16:colId xmlns:a16="http://schemas.microsoft.com/office/drawing/2014/main" val="20001"/>
                    </a:ext>
                  </a:extLst>
                </a:gridCol>
                <a:gridCol w="2604852">
                  <a:extLst>
                    <a:ext uri="{9D8B030D-6E8A-4147-A177-3AD203B41FA5}">
                      <a16:colId xmlns:a16="http://schemas.microsoft.com/office/drawing/2014/main" val="20002"/>
                    </a:ext>
                  </a:extLst>
                </a:gridCol>
              </a:tblGrid>
              <a:tr h="881864">
                <a:tc>
                  <a:txBody>
                    <a:bodyPr/>
                    <a:lstStyle/>
                    <a:p>
                      <a:pPr algn="ctr">
                        <a:lnSpc>
                          <a:spcPts val="2592"/>
                        </a:lnSpc>
                        <a:defRPr/>
                      </a:pPr>
                      <a:r>
                        <a:rPr lang="en-US" sz="1851">
                          <a:solidFill>
                            <a:srgbClr val="FFFFFF"/>
                          </a:solidFill>
                          <a:latin typeface="Poppins Bold"/>
                        </a:rPr>
                        <a:t>Dataset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Score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Bold"/>
                        </a:rPr>
                        <a:t>Measurement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533676">
                <a:tc>
                  <a:txBody>
                    <a:bodyPr/>
                    <a:lstStyle/>
                    <a:p>
                      <a:pPr algn="ctr">
                        <a:lnSpc>
                          <a:spcPts val="2592"/>
                        </a:lnSpc>
                        <a:defRPr/>
                      </a:pPr>
                      <a:endParaRPr lang="en-US" sz="1100"/>
                    </a:p>
                    <a:p>
                      <a:pPr algn="ctr">
                        <a:lnSpc>
                          <a:spcPts val="2592"/>
                        </a:lnSpc>
                      </a:pPr>
                      <a:r>
                        <a:rPr lang="en-US" sz="1851">
                          <a:solidFill>
                            <a:srgbClr val="FFFFFF"/>
                          </a:solidFill>
                          <a:latin typeface="Poppins"/>
                        </a:rPr>
                        <a:t>Small community data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49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Accuracy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07770">
                <a:tc>
                  <a:txBody>
                    <a:bodyPr/>
                    <a:lstStyle/>
                    <a:p>
                      <a:pPr algn="ctr">
                        <a:lnSpc>
                          <a:spcPts val="2592"/>
                        </a:lnSpc>
                        <a:defRPr/>
                      </a:pPr>
                      <a:r>
                        <a:rPr lang="en-US" sz="1851">
                          <a:solidFill>
                            <a:srgbClr val="FFFFFF"/>
                          </a:solidFill>
                          <a:latin typeface="Poppins"/>
                        </a:rPr>
                        <a:t>Medium community data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53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Accuracy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07770">
                <a:tc>
                  <a:txBody>
                    <a:bodyPr/>
                    <a:lstStyle/>
                    <a:p>
                      <a:pPr algn="ctr">
                        <a:lnSpc>
                          <a:spcPts val="2592"/>
                        </a:lnSpc>
                        <a:defRPr/>
                      </a:pPr>
                      <a:r>
                        <a:rPr lang="en-US" sz="1851">
                          <a:solidFill>
                            <a:srgbClr val="FFFFFF"/>
                          </a:solidFill>
                          <a:latin typeface="Poppins"/>
                        </a:rPr>
                        <a:t>Large community data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62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Accuracy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207770">
                <a:tc>
                  <a:txBody>
                    <a:bodyPr/>
                    <a:lstStyle/>
                    <a:p>
                      <a:pPr algn="ctr">
                        <a:lnSpc>
                          <a:spcPts val="2592"/>
                        </a:lnSpc>
                        <a:defRPr/>
                      </a:pPr>
                      <a:r>
                        <a:rPr lang="en-US" sz="1851">
                          <a:solidFill>
                            <a:srgbClr val="FFFFFF"/>
                          </a:solidFill>
                          <a:latin typeface="Poppins"/>
                        </a:rPr>
                        <a:t>Very large community data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Accuracy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extBox 8"/>
          <p:cNvSpPr txBox="1"/>
          <p:nvPr/>
        </p:nvSpPr>
        <p:spPr>
          <a:xfrm>
            <a:off x="511245" y="2673932"/>
            <a:ext cx="8223524" cy="592454"/>
          </a:xfrm>
          <a:prstGeom prst="rect">
            <a:avLst/>
          </a:prstGeom>
        </p:spPr>
        <p:txBody>
          <a:bodyPr lIns="0" tIns="0" rIns="0" bIns="0" rtlCol="0" anchor="t">
            <a:spAutoFit/>
          </a:bodyPr>
          <a:lstStyle/>
          <a:p>
            <a:pPr marL="647703" lvl="1" indent="-323852">
              <a:lnSpc>
                <a:spcPts val="4860"/>
              </a:lnSpc>
              <a:buFont typeface="Arial"/>
              <a:buChar char="•"/>
            </a:pPr>
            <a:r>
              <a:rPr lang="en-US" sz="3000">
                <a:solidFill>
                  <a:srgbClr val="FFFFFF"/>
                </a:solidFill>
                <a:latin typeface="Poppins Light"/>
              </a:rPr>
              <a:t>Problems We faced in Machine learning </a:t>
            </a:r>
          </a:p>
        </p:txBody>
      </p:sp>
      <p:sp>
        <p:nvSpPr>
          <p:cNvPr id="9" name="TextBox 9"/>
          <p:cNvSpPr txBox="1"/>
          <p:nvPr/>
        </p:nvSpPr>
        <p:spPr>
          <a:xfrm>
            <a:off x="1028700" y="4474537"/>
            <a:ext cx="8165914" cy="2095500"/>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FFFFFF"/>
                </a:solidFill>
                <a:latin typeface="Poppins"/>
              </a:rPr>
              <a:t>Inefficient ML model: Poor model performance on small community dataset. </a:t>
            </a:r>
          </a:p>
          <a:p>
            <a:pPr>
              <a:lnSpc>
                <a:spcPts val="4199"/>
              </a:lnSpc>
            </a:pPr>
            <a:endParaRPr lang="en-US" sz="2999">
              <a:solidFill>
                <a:srgbClr val="FFFFFF"/>
              </a:solidFill>
              <a:latin typeface="Poppins"/>
            </a:endParaRP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A2FE5"/>
        </a:solidFill>
        <a:effectLst/>
      </p:bgPr>
    </p:bg>
    <p:spTree>
      <p:nvGrpSpPr>
        <p:cNvPr id="1" name=""/>
        <p:cNvGrpSpPr/>
        <p:nvPr/>
      </p:nvGrpSpPr>
      <p:grpSpPr>
        <a:xfrm>
          <a:off x="0" y="0"/>
          <a:ext cx="0" cy="0"/>
          <a:chOff x="0" y="0"/>
          <a:chExt cx="0" cy="0"/>
        </a:xfrm>
      </p:grpSpPr>
      <p:sp>
        <p:nvSpPr>
          <p:cNvPr id="2" name="TextBox 2"/>
          <p:cNvSpPr txBox="1"/>
          <p:nvPr/>
        </p:nvSpPr>
        <p:spPr>
          <a:xfrm>
            <a:off x="1346751" y="1624465"/>
            <a:ext cx="8652476" cy="1017930"/>
          </a:xfrm>
          <a:prstGeom prst="rect">
            <a:avLst/>
          </a:prstGeom>
        </p:spPr>
        <p:txBody>
          <a:bodyPr lIns="0" tIns="0" rIns="0" bIns="0" rtlCol="0" anchor="t">
            <a:spAutoFit/>
          </a:bodyPr>
          <a:lstStyle/>
          <a:p>
            <a:pPr marL="0" lvl="0" indent="0">
              <a:lnSpc>
                <a:spcPts val="6847"/>
              </a:lnSpc>
              <a:spcBef>
                <a:spcPct val="0"/>
              </a:spcBef>
            </a:pPr>
            <a:r>
              <a:rPr lang="en-US" sz="9510">
                <a:solidFill>
                  <a:srgbClr val="FFFFFF"/>
                </a:solidFill>
                <a:latin typeface="Computer Says No"/>
              </a:rPr>
              <a:t>MACHINE LEARNING</a:t>
            </a:r>
          </a:p>
        </p:txBody>
      </p:sp>
      <p:sp>
        <p:nvSpPr>
          <p:cNvPr id="3" name="TextBox 3"/>
          <p:cNvSpPr txBox="1"/>
          <p:nvPr/>
        </p:nvSpPr>
        <p:spPr>
          <a:xfrm>
            <a:off x="1028700" y="3336274"/>
            <a:ext cx="8223524" cy="592454"/>
          </a:xfrm>
          <a:prstGeom prst="rect">
            <a:avLst/>
          </a:prstGeom>
        </p:spPr>
        <p:txBody>
          <a:bodyPr lIns="0" tIns="0" rIns="0" bIns="0" rtlCol="0" anchor="t">
            <a:spAutoFit/>
          </a:bodyPr>
          <a:lstStyle/>
          <a:p>
            <a:pPr marL="647703" lvl="1" indent="-323852">
              <a:lnSpc>
                <a:spcPts val="4860"/>
              </a:lnSpc>
              <a:buFont typeface="Arial"/>
              <a:buChar char="•"/>
            </a:pPr>
            <a:r>
              <a:rPr lang="en-US" sz="3000">
                <a:solidFill>
                  <a:srgbClr val="FFFFFF"/>
                </a:solidFill>
                <a:latin typeface="Poppins Light"/>
              </a:rPr>
              <a:t>How We Solved Problems </a:t>
            </a:r>
          </a:p>
        </p:txBody>
      </p:sp>
      <p:sp>
        <p:nvSpPr>
          <p:cNvPr id="4" name="Freeform 4"/>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txBody>
          <a:bodyPr/>
          <a:lstStyle/>
          <a:p>
            <a:endParaRPr lang="en-CA"/>
          </a:p>
        </p:txBody>
      </p:sp>
      <p:sp>
        <p:nvSpPr>
          <p:cNvPr id="5" name="Freeform 5"/>
          <p:cNvSpPr/>
          <p:nvPr/>
        </p:nvSpPr>
        <p:spPr>
          <a:xfrm rot="-246315">
            <a:off x="2668237" y="-5901417"/>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CA"/>
          </a:p>
        </p:txBody>
      </p:sp>
      <p:sp>
        <p:nvSpPr>
          <p:cNvPr id="6" name="Freeform 6"/>
          <p:cNvSpPr/>
          <p:nvPr/>
        </p:nvSpPr>
        <p:spPr>
          <a:xfrm>
            <a:off x="9999228" y="-36788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CA"/>
          </a:p>
        </p:txBody>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CA"/>
          </a:p>
        </p:txBody>
      </p:sp>
      <p:sp>
        <p:nvSpPr>
          <p:cNvPr id="8" name="AutoShape 8"/>
          <p:cNvSpPr/>
          <p:nvPr/>
        </p:nvSpPr>
        <p:spPr>
          <a:xfrm>
            <a:off x="1028700" y="2317626"/>
            <a:ext cx="6938597" cy="0"/>
          </a:xfrm>
          <a:prstGeom prst="line">
            <a:avLst/>
          </a:prstGeom>
          <a:ln w="38100" cap="flat">
            <a:solidFill>
              <a:srgbClr val="FFFFFF"/>
            </a:solidFill>
            <a:prstDash val="solid"/>
            <a:headEnd type="none" w="sm" len="sm"/>
            <a:tailEnd type="none" w="sm" len="sm"/>
          </a:ln>
        </p:spPr>
        <p:txBody>
          <a:bodyPr/>
          <a:lstStyle/>
          <a:p>
            <a:endParaRPr lang="en-CA"/>
          </a:p>
        </p:txBody>
      </p:sp>
      <p:sp>
        <p:nvSpPr>
          <p:cNvPr id="9" name="TextBox 9"/>
          <p:cNvSpPr txBox="1"/>
          <p:nvPr/>
        </p:nvSpPr>
        <p:spPr>
          <a:xfrm>
            <a:off x="1833314" y="4474537"/>
            <a:ext cx="8165914" cy="4281878"/>
          </a:xfrm>
          <a:prstGeom prst="rect">
            <a:avLst/>
          </a:prstGeom>
        </p:spPr>
        <p:txBody>
          <a:bodyPr lIns="0" tIns="0" rIns="0" bIns="0" rtlCol="0" anchor="t">
            <a:spAutoFit/>
          </a:bodyPr>
          <a:lstStyle/>
          <a:p>
            <a:pPr marL="647697" lvl="1" indent="-323848">
              <a:lnSpc>
                <a:spcPts val="4199"/>
              </a:lnSpc>
              <a:buFont typeface="Arial"/>
              <a:buChar char="•"/>
            </a:pPr>
            <a:r>
              <a:rPr lang="en-US" sz="2999" dirty="0">
                <a:solidFill>
                  <a:srgbClr val="FFFFFF"/>
                </a:solidFill>
                <a:latin typeface="Poppins"/>
              </a:rPr>
              <a:t>Model Iteration: We changed the Hyperparameter for the ML</a:t>
            </a:r>
          </a:p>
          <a:p>
            <a:pPr>
              <a:lnSpc>
                <a:spcPts val="4199"/>
              </a:lnSpc>
            </a:pPr>
            <a:endParaRPr lang="en-US" sz="2999" dirty="0">
              <a:solidFill>
                <a:srgbClr val="FFFFFF"/>
              </a:solidFill>
              <a:latin typeface="Poppins"/>
            </a:endParaRPr>
          </a:p>
          <a:p>
            <a:pPr marL="647697" lvl="1" indent="-323848">
              <a:lnSpc>
                <a:spcPts val="4199"/>
              </a:lnSpc>
              <a:buFont typeface="Arial"/>
              <a:buChar char="•"/>
            </a:pPr>
            <a:r>
              <a:rPr lang="en-US" sz="2999" dirty="0">
                <a:solidFill>
                  <a:srgbClr val="FFFFFF"/>
                </a:solidFill>
                <a:latin typeface="Poppins"/>
              </a:rPr>
              <a:t>Cross Validation: To deal with overfitting  instead of splitting train and test into 80/20, We used Cross-validation</a:t>
            </a:r>
          </a:p>
          <a:p>
            <a:pPr>
              <a:lnSpc>
                <a:spcPts val="4199"/>
              </a:lnSpc>
            </a:pPr>
            <a:endParaRPr lang="en-US" sz="2999" dirty="0">
              <a:solidFill>
                <a:srgbClr val="FFFFFF"/>
              </a:solidFill>
              <a:latin typeface="Poppins"/>
            </a:endParaRPr>
          </a:p>
        </p:txBody>
      </p:sp>
      <p:sp>
        <p:nvSpPr>
          <p:cNvPr id="10" name="Freeform 10"/>
          <p:cNvSpPr/>
          <p:nvPr/>
        </p:nvSpPr>
        <p:spPr>
          <a:xfrm>
            <a:off x="10560574" y="2171497"/>
            <a:ext cx="6434648" cy="4745553"/>
          </a:xfrm>
          <a:custGeom>
            <a:avLst/>
            <a:gdLst/>
            <a:ahLst/>
            <a:cxnLst/>
            <a:rect l="l" t="t" r="r" b="b"/>
            <a:pathLst>
              <a:path w="6434648" h="4745553">
                <a:moveTo>
                  <a:pt x="0" y="0"/>
                </a:moveTo>
                <a:lnTo>
                  <a:pt x="6434649" y="0"/>
                </a:lnTo>
                <a:lnTo>
                  <a:pt x="6434649" y="4745553"/>
                </a:lnTo>
                <a:lnTo>
                  <a:pt x="0" y="47455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A2FE5"/>
        </a:solidFill>
        <a:effectLst/>
      </p:bgPr>
    </p:bg>
    <p:spTree>
      <p:nvGrpSpPr>
        <p:cNvPr id="1" name=""/>
        <p:cNvGrpSpPr/>
        <p:nvPr/>
      </p:nvGrpSpPr>
      <p:grpSpPr>
        <a:xfrm>
          <a:off x="0" y="0"/>
          <a:ext cx="0" cy="0"/>
          <a:chOff x="0" y="0"/>
          <a:chExt cx="0" cy="0"/>
        </a:xfrm>
      </p:grpSpPr>
      <p:sp>
        <p:nvSpPr>
          <p:cNvPr id="2" name="Freeform 2"/>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txBody>
          <a:bodyPr/>
          <a:lstStyle/>
          <a:p>
            <a:endParaRPr lang="en-CA"/>
          </a:p>
        </p:txBody>
      </p:sp>
      <p:sp>
        <p:nvSpPr>
          <p:cNvPr id="3" name="Freeform 3"/>
          <p:cNvSpPr/>
          <p:nvPr/>
        </p:nvSpPr>
        <p:spPr>
          <a:xfrm rot="-325355">
            <a:off x="2401728" y="-6249278"/>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CA"/>
          </a:p>
        </p:txBody>
      </p:sp>
      <p:sp>
        <p:nvSpPr>
          <p:cNvPr id="4" name="Freeform 4"/>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CA"/>
          </a:p>
        </p:txBody>
      </p:sp>
      <p:graphicFrame>
        <p:nvGraphicFramePr>
          <p:cNvPr id="5" name="Table 5"/>
          <p:cNvGraphicFramePr>
            <a:graphicFrameLocks noGrp="1"/>
          </p:cNvGraphicFramePr>
          <p:nvPr>
            <p:extLst>
              <p:ext uri="{D42A27DB-BD31-4B8C-83A1-F6EECF244321}">
                <p14:modId xmlns:p14="http://schemas.microsoft.com/office/powerpoint/2010/main" val="3729427725"/>
              </p:ext>
            </p:extLst>
          </p:nvPr>
        </p:nvGraphicFramePr>
        <p:xfrm>
          <a:off x="1499910" y="2800351"/>
          <a:ext cx="12597090" cy="6686550"/>
        </p:xfrm>
        <a:graphic>
          <a:graphicData uri="http://schemas.openxmlformats.org/drawingml/2006/table">
            <a:tbl>
              <a:tblPr/>
              <a:tblGrid>
                <a:gridCol w="3879119">
                  <a:extLst>
                    <a:ext uri="{9D8B030D-6E8A-4147-A177-3AD203B41FA5}">
                      <a16:colId xmlns:a16="http://schemas.microsoft.com/office/drawing/2014/main" val="20000"/>
                    </a:ext>
                  </a:extLst>
                </a:gridCol>
                <a:gridCol w="3898207">
                  <a:extLst>
                    <a:ext uri="{9D8B030D-6E8A-4147-A177-3AD203B41FA5}">
                      <a16:colId xmlns:a16="http://schemas.microsoft.com/office/drawing/2014/main" val="20001"/>
                    </a:ext>
                  </a:extLst>
                </a:gridCol>
                <a:gridCol w="4819764">
                  <a:extLst>
                    <a:ext uri="{9D8B030D-6E8A-4147-A177-3AD203B41FA5}">
                      <a16:colId xmlns:a16="http://schemas.microsoft.com/office/drawing/2014/main" val="20002"/>
                    </a:ext>
                  </a:extLst>
                </a:gridCol>
              </a:tblGrid>
              <a:tr h="1189980">
                <a:tc>
                  <a:txBody>
                    <a:bodyPr/>
                    <a:lstStyle/>
                    <a:p>
                      <a:pPr algn="ctr">
                        <a:lnSpc>
                          <a:spcPts val="2592"/>
                        </a:lnSpc>
                        <a:defRPr/>
                      </a:pPr>
                      <a:r>
                        <a:rPr lang="en-US" sz="1851">
                          <a:solidFill>
                            <a:srgbClr val="FFFFFF"/>
                          </a:solidFill>
                          <a:latin typeface="Poppins Bold"/>
                        </a:rPr>
                        <a:t>Model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Bold"/>
                        </a:rPr>
                        <a:t>Score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 Evaluation &amp; Metrics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832190">
                <a:tc>
                  <a:txBody>
                    <a:bodyPr/>
                    <a:lstStyle/>
                    <a:p>
                      <a:pPr algn="ctr">
                        <a:lnSpc>
                          <a:spcPts val="2592"/>
                        </a:lnSpc>
                        <a:defRPr/>
                      </a:pPr>
                      <a:r>
                        <a:rPr lang="en-US" sz="1851">
                          <a:solidFill>
                            <a:srgbClr val="FFFFFF"/>
                          </a:solidFill>
                          <a:latin typeface="Poppins"/>
                        </a:rPr>
                        <a:t>Random Forest Classifier</a:t>
                      </a:r>
                      <a:endParaRPr lang="en-US" sz="1100"/>
                    </a:p>
                    <a:p>
                      <a:pPr algn="ctr">
                        <a:lnSpc>
                          <a:spcPts val="2592"/>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0.996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Accuracy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832190">
                <a:tc>
                  <a:txBody>
                    <a:bodyPr/>
                    <a:lstStyle/>
                    <a:p>
                      <a:pPr algn="ctr">
                        <a:lnSpc>
                          <a:spcPts val="2592"/>
                        </a:lnSpc>
                        <a:defRPr/>
                      </a:pPr>
                      <a:r>
                        <a:rPr lang="en-US" sz="1851">
                          <a:solidFill>
                            <a:srgbClr val="FFFFFF"/>
                          </a:solidFill>
                          <a:latin typeface="Poppins"/>
                        </a:rPr>
                        <a:t>GradientBoostingClassifier</a:t>
                      </a:r>
                      <a:endParaRPr lang="en-US" sz="1100"/>
                    </a:p>
                    <a:p>
                      <a:pPr algn="ctr">
                        <a:lnSpc>
                          <a:spcPts val="2592"/>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0.997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Accuracy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832190">
                <a:tc>
                  <a:txBody>
                    <a:bodyPr/>
                    <a:lstStyle/>
                    <a:p>
                      <a:pPr algn="ctr">
                        <a:lnSpc>
                          <a:spcPts val="2592"/>
                        </a:lnSpc>
                        <a:defRPr/>
                      </a:pPr>
                      <a:r>
                        <a:rPr lang="en-US" sz="1851">
                          <a:solidFill>
                            <a:srgbClr val="FFFFFF"/>
                          </a:solidFill>
                          <a:latin typeface="Poppins"/>
                        </a:rPr>
                        <a:t>GradientBoostingRegressor</a:t>
                      </a:r>
                      <a:endParaRPr lang="en-US" sz="1100"/>
                    </a:p>
                    <a:p>
                      <a:pPr algn="ctr">
                        <a:lnSpc>
                          <a:spcPts val="2592"/>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a:solidFill>
                            <a:srgbClr val="FFFFFF"/>
                          </a:solidFill>
                          <a:latin typeface="Poppins"/>
                        </a:rPr>
                        <a:t>0.67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2"/>
                        </a:lnSpc>
                        <a:defRPr/>
                      </a:pPr>
                      <a:r>
                        <a:rPr lang="en-US" sz="1851" dirty="0" err="1">
                          <a:solidFill>
                            <a:srgbClr val="FFFFFF"/>
                          </a:solidFill>
                          <a:latin typeface="Poppins"/>
                        </a:rPr>
                        <a:t>R_square</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1596529" y="1285875"/>
            <a:ext cx="5232917" cy="1141900"/>
          </a:xfrm>
          <a:prstGeom prst="rect">
            <a:avLst/>
          </a:prstGeom>
        </p:spPr>
        <p:txBody>
          <a:bodyPr lIns="0" tIns="0" rIns="0" bIns="0" rtlCol="0" anchor="t">
            <a:spAutoFit/>
          </a:bodyPr>
          <a:lstStyle/>
          <a:p>
            <a:pPr marL="0" lvl="0" indent="0">
              <a:lnSpc>
                <a:spcPts val="4141"/>
              </a:lnSpc>
              <a:spcBef>
                <a:spcPct val="0"/>
              </a:spcBef>
            </a:pPr>
            <a:r>
              <a:rPr lang="en-US" sz="5752">
                <a:solidFill>
                  <a:srgbClr val="FFFFFF"/>
                </a:solidFill>
                <a:latin typeface="Computer Says No"/>
              </a:rPr>
              <a:t>TOP 3 BEST-PERFORMING MODELS</a:t>
            </a:r>
          </a:p>
        </p:txBody>
      </p:sp>
      <p:sp>
        <p:nvSpPr>
          <p:cNvPr id="7" name="Rectangle 1">
            <a:extLst>
              <a:ext uri="{FF2B5EF4-FFF2-40B4-BE49-F238E27FC236}">
                <a16:creationId xmlns:a16="http://schemas.microsoft.com/office/drawing/2014/main" id="{221A10AD-10C0-940C-956E-36E6C47A3605}"/>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8" name="Rectangle 2">
            <a:extLst>
              <a:ext uri="{FF2B5EF4-FFF2-40B4-BE49-F238E27FC236}">
                <a16:creationId xmlns:a16="http://schemas.microsoft.com/office/drawing/2014/main" id="{D40B8C3A-5C85-4EE5-F690-DB0C69F096FA}"/>
              </a:ext>
            </a:extLst>
          </p:cNvPr>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A2FE5"/>
        </a:solidFill>
        <a:effectLst/>
      </p:bgPr>
    </p:bg>
    <p:spTree>
      <p:nvGrpSpPr>
        <p:cNvPr id="1" name=""/>
        <p:cNvGrpSpPr/>
        <p:nvPr/>
      </p:nvGrpSpPr>
      <p:grpSpPr>
        <a:xfrm>
          <a:off x="0" y="0"/>
          <a:ext cx="0" cy="0"/>
          <a:chOff x="0" y="0"/>
          <a:chExt cx="0" cy="0"/>
        </a:xfrm>
      </p:grpSpPr>
      <p:sp>
        <p:nvSpPr>
          <p:cNvPr id="2" name="TextBox 2"/>
          <p:cNvSpPr txBox="1"/>
          <p:nvPr/>
        </p:nvSpPr>
        <p:spPr>
          <a:xfrm>
            <a:off x="1028700" y="924927"/>
            <a:ext cx="8652476" cy="1017930"/>
          </a:xfrm>
          <a:prstGeom prst="rect">
            <a:avLst/>
          </a:prstGeom>
        </p:spPr>
        <p:txBody>
          <a:bodyPr lIns="0" tIns="0" rIns="0" bIns="0" rtlCol="0" anchor="t">
            <a:spAutoFit/>
          </a:bodyPr>
          <a:lstStyle/>
          <a:p>
            <a:pPr marL="0" lvl="0" indent="0">
              <a:lnSpc>
                <a:spcPts val="6847"/>
              </a:lnSpc>
              <a:spcBef>
                <a:spcPct val="0"/>
              </a:spcBef>
            </a:pPr>
            <a:r>
              <a:rPr lang="en-US" sz="9510">
                <a:solidFill>
                  <a:srgbClr val="FFFFFF"/>
                </a:solidFill>
                <a:latin typeface="Computer Says No"/>
              </a:rPr>
              <a:t>BEST PERFORMING MODEL</a:t>
            </a:r>
          </a:p>
        </p:txBody>
      </p:sp>
      <p:sp>
        <p:nvSpPr>
          <p:cNvPr id="3" name="Freeform 3"/>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txBody>
          <a:bodyPr/>
          <a:lstStyle/>
          <a:p>
            <a:endParaRPr lang="en-CA"/>
          </a:p>
        </p:txBody>
      </p:sp>
      <p:sp>
        <p:nvSpPr>
          <p:cNvPr id="4" name="Freeform 4"/>
          <p:cNvSpPr/>
          <p:nvPr/>
        </p:nvSpPr>
        <p:spPr>
          <a:xfrm rot="-325355">
            <a:off x="3043872" y="-6287378"/>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CA"/>
          </a:p>
        </p:txBody>
      </p:sp>
      <p:sp>
        <p:nvSpPr>
          <p:cNvPr id="5" name="Freeform 5"/>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CA"/>
          </a:p>
        </p:txBody>
      </p:sp>
      <p:sp>
        <p:nvSpPr>
          <p:cNvPr id="6" name="AutoShape 6"/>
          <p:cNvSpPr/>
          <p:nvPr/>
        </p:nvSpPr>
        <p:spPr>
          <a:xfrm>
            <a:off x="1670844" y="1923807"/>
            <a:ext cx="6766366" cy="0"/>
          </a:xfrm>
          <a:prstGeom prst="line">
            <a:avLst/>
          </a:prstGeom>
          <a:ln w="38100" cap="flat">
            <a:solidFill>
              <a:srgbClr val="FFFFFF"/>
            </a:solidFill>
            <a:prstDash val="solid"/>
            <a:headEnd type="none" w="sm" len="sm"/>
            <a:tailEnd type="none" w="sm" len="sm"/>
          </a:ln>
        </p:spPr>
        <p:txBody>
          <a:bodyPr/>
          <a:lstStyle/>
          <a:p>
            <a:endParaRPr lang="en-CA"/>
          </a:p>
        </p:txBody>
      </p:sp>
      <p:sp>
        <p:nvSpPr>
          <p:cNvPr id="7" name="TextBox 7"/>
          <p:cNvSpPr txBox="1"/>
          <p:nvPr/>
        </p:nvSpPr>
        <p:spPr>
          <a:xfrm>
            <a:off x="1028700" y="3336274"/>
            <a:ext cx="8223524" cy="592454"/>
          </a:xfrm>
          <a:prstGeom prst="rect">
            <a:avLst/>
          </a:prstGeom>
        </p:spPr>
        <p:txBody>
          <a:bodyPr lIns="0" tIns="0" rIns="0" bIns="0" rtlCol="0" anchor="t">
            <a:spAutoFit/>
          </a:bodyPr>
          <a:lstStyle/>
          <a:p>
            <a:pPr marL="647703" lvl="1" indent="-323852">
              <a:lnSpc>
                <a:spcPts val="4860"/>
              </a:lnSpc>
              <a:buFont typeface="Arial"/>
              <a:buChar char="•"/>
            </a:pPr>
            <a:r>
              <a:rPr lang="en-US" sz="3000">
                <a:solidFill>
                  <a:srgbClr val="FFFFFF"/>
                </a:solidFill>
                <a:latin typeface="Poppins Light"/>
              </a:rPr>
              <a:t>Random Forest Classifier </a:t>
            </a:r>
          </a:p>
        </p:txBody>
      </p:sp>
      <p:sp>
        <p:nvSpPr>
          <p:cNvPr id="8" name="TextBox 8"/>
          <p:cNvSpPr txBox="1"/>
          <p:nvPr/>
        </p:nvSpPr>
        <p:spPr>
          <a:xfrm>
            <a:off x="1842839" y="4496433"/>
            <a:ext cx="8165914" cy="3667125"/>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FFFFFF"/>
                </a:solidFill>
                <a:latin typeface="Poppins"/>
              </a:rPr>
              <a:t>Hyperparameter we choice  </a:t>
            </a:r>
          </a:p>
          <a:p>
            <a:pPr marL="1295394" lvl="2" indent="-431798">
              <a:lnSpc>
                <a:spcPts val="4199"/>
              </a:lnSpc>
              <a:buFont typeface="Arial"/>
              <a:buChar char="⚬"/>
            </a:pPr>
            <a:r>
              <a:rPr lang="en-US" sz="2999">
                <a:solidFill>
                  <a:srgbClr val="FFFFFF"/>
                </a:solidFill>
                <a:latin typeface="Poppins"/>
              </a:rPr>
              <a:t>'max_depth': None, 'min_samples_leaf': 2, 'min_samples_split': 2, 'n_estimators': 100</a:t>
            </a:r>
          </a:p>
          <a:p>
            <a:pPr>
              <a:lnSpc>
                <a:spcPts val="4199"/>
              </a:lnSpc>
            </a:pPr>
            <a:endParaRPr lang="en-US" sz="2999">
              <a:solidFill>
                <a:srgbClr val="FFFFFF"/>
              </a:solidFill>
              <a:latin typeface="Poppins"/>
            </a:endParaRPr>
          </a:p>
          <a:p>
            <a:pPr marL="647697" lvl="1" indent="-323848">
              <a:lnSpc>
                <a:spcPts val="4199"/>
              </a:lnSpc>
              <a:buFont typeface="Arial"/>
              <a:buChar char="•"/>
            </a:pPr>
            <a:r>
              <a:rPr lang="en-US" sz="2999">
                <a:solidFill>
                  <a:srgbClr val="FFFFFF"/>
                </a:solidFill>
                <a:latin typeface="Poppins"/>
              </a:rPr>
              <a:t>Cross validation is 5</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9818F6-3489-4C45-A819-EB572E569112}">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28</TotalTime>
  <Words>390</Words>
  <Application>Microsoft Office PowerPoint</Application>
  <PresentationFormat>Custom</PresentationFormat>
  <Paragraphs>97</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Poppins Light</vt:lpstr>
      <vt:lpstr>Poppins Bold</vt:lpstr>
      <vt:lpstr>Poppins</vt:lpstr>
      <vt:lpstr>Computer Says No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Alvin</dc:creator>
  <cp:lastModifiedBy>Alvin Mathew</cp:lastModifiedBy>
  <cp:revision>9</cp:revision>
  <dcterms:created xsi:type="dcterms:W3CDTF">2006-08-16T00:00:00Z</dcterms:created>
  <dcterms:modified xsi:type="dcterms:W3CDTF">2024-04-19T15:49:37Z</dcterms:modified>
  <dc:identifier>DAGCxF1RsuU</dc:identifier>
</cp:coreProperties>
</file>